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84" r:id="rId27"/>
    <p:sldId id="285" r:id="rId28"/>
    <p:sldId id="287" r:id="rId29"/>
    <p:sldId id="286" r:id="rId30"/>
    <p:sldId id="288" r:id="rId31"/>
    <p:sldId id="289" r:id="rId32"/>
    <p:sldId id="291" r:id="rId33"/>
    <p:sldId id="292" r:id="rId34"/>
    <p:sldId id="293" r:id="rId35"/>
    <p:sldId id="295" r:id="rId36"/>
    <p:sldId id="294" r:id="rId37"/>
    <p:sldId id="300" r:id="rId38"/>
    <p:sldId id="299" r:id="rId39"/>
    <p:sldId id="297" r:id="rId40"/>
    <p:sldId id="301" r:id="rId41"/>
    <p:sldId id="302" r:id="rId42"/>
    <p:sldId id="296" r:id="rId43"/>
    <p:sldId id="269" r:id="rId44"/>
  </p:sldIdLst>
  <p:sldSz cx="18288000" cy="10287000"/>
  <p:notesSz cx="6858000" cy="9144000"/>
  <p:embeddedFontLst>
    <p:embeddedFont>
      <p:font typeface="Libre Franklin Bold" panose="020B0604020202020204" charset="0"/>
      <p:regular r:id="rId45"/>
    </p:embeddedFont>
    <p:embeddedFont>
      <p:font typeface="Libre Franklin Light Italics" panose="020B0604020202020204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Montserrat Classic" panose="020B0604020202020204" charset="0"/>
      <p:regular r:id="rId51"/>
    </p:embeddedFont>
    <p:embeddedFont>
      <p:font typeface="Libre Franklin Light" panose="020B0604020202020204" charset="0"/>
      <p:regular r:id="rId52"/>
    </p:embeddedFont>
    <p:embeddedFont>
      <p:font typeface="Aileron Heavy" panose="020B0604020202020204" charset="0"/>
      <p:regular r:id="rId53"/>
    </p:embeddedFont>
    <p:embeddedFont>
      <p:font typeface="Aileron Regular" panose="020B0604020202020204" charset="0"/>
      <p:regular r:id="rId54"/>
    </p:embeddedFont>
    <p:embeddedFont>
      <p:font typeface="Montserrat Classic Bold" panose="020B0604020202020204" charset="0"/>
      <p:regular r:id="rId55"/>
    </p:embeddedFont>
    <p:embeddedFont>
      <p:font typeface="Libre Franklin Light Bold Italics" panose="020B0604020202020204" charset="0"/>
      <p:regular r:id="rId56"/>
    </p:embeddedFont>
    <p:embeddedFont>
      <p:font typeface="Libre Franklin Light Bold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gravatar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 -&gt; flask test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Blueprint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Ruoli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tutti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step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Hash password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Flask-Login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Invio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mail</a:t>
            </a:r>
          </a:p>
          <a:p>
            <a:pPr marL="1432560" lvl="3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Token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conferma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</a:rPr>
              <a:t>7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Flask-Login</a:t>
            </a:r>
            <a:r>
              <a:rPr lang="en-US" dirty="0"/>
              <a:t>: Management of user sessions for logged-in </a:t>
            </a:r>
            <a:r>
              <a:rPr lang="en-US" dirty="0" smtClean="0"/>
              <a:t>users (pip </a:t>
            </a:r>
            <a:r>
              <a:rPr lang="en-US" dirty="0"/>
              <a:t>install </a:t>
            </a:r>
            <a:r>
              <a:rPr lang="en-US" dirty="0" smtClean="0"/>
              <a:t>–U flask-login)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Werkzeug</a:t>
            </a:r>
            <a:r>
              <a:rPr lang="en-US" dirty="0"/>
              <a:t>: Password hashing and verification (pip install -U </a:t>
            </a:r>
            <a:r>
              <a:rPr lang="en-US" dirty="0" err="1"/>
              <a:t>Werkzeug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itsdangerous</a:t>
            </a:r>
            <a:r>
              <a:rPr lang="en-US" dirty="0"/>
              <a:t>: Cryptographically secure token generation and verification (pip install -U </a:t>
            </a:r>
            <a:r>
              <a:rPr lang="en-US" dirty="0" err="1"/>
              <a:t>itsdangerous</a:t>
            </a:r>
            <a:r>
              <a:rPr lang="en-US" dirty="0" smtClean="0"/>
              <a:t>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flask-email: </a:t>
            </a:r>
            <a:r>
              <a:rPr lang="en-US" dirty="0" err="1" smtClean="0"/>
              <a:t>Creazione</a:t>
            </a:r>
            <a:r>
              <a:rPr lang="en-US" dirty="0" smtClean="0"/>
              <a:t> e </a:t>
            </a:r>
            <a:r>
              <a:rPr lang="en-US" dirty="0" err="1" smtClean="0"/>
              <a:t>invio</a:t>
            </a:r>
            <a:r>
              <a:rPr lang="en-US" dirty="0" smtClean="0"/>
              <a:t> email </a:t>
            </a:r>
            <a:r>
              <a:rPr lang="en-US" dirty="0"/>
              <a:t>(pip install -U flask-email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ts val="4800"/>
              </a:lnSpc>
            </a:pP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8 – 9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blueprints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1455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(cap.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8 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del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) e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(cap. 9)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Il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modello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varia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applicazione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in base 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contesto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Quasi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sempre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è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necessario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almeno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profilo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ADMIN</a:t>
            </a: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Auth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(blueprint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657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Hash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password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Sicurezza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password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Memorizzare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l’hash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 e non la password</a:t>
            </a:r>
          </a:p>
          <a:p>
            <a:pPr>
              <a:lnSpc>
                <a:spcPts val="3600"/>
              </a:lnSpc>
            </a:pPr>
            <a:r>
              <a:rPr lang="en-US" sz="2400" dirty="0"/>
              <a:t>A password hashing function takes a password as input, adds a random component to it (the salt), and then applies several one-way cryptographic transformations to </a:t>
            </a:r>
            <a:r>
              <a:rPr lang="en-US" sz="2400" dirty="0" smtClean="0"/>
              <a:t>it</a:t>
            </a:r>
          </a:p>
          <a:p>
            <a:pPr>
              <a:lnSpc>
                <a:spcPts val="3600"/>
              </a:lnSpc>
            </a:pPr>
            <a:endParaRPr lang="en-US" sz="2400" dirty="0"/>
          </a:p>
          <a:p>
            <a:pPr>
              <a:lnSpc>
                <a:spcPts val="3600"/>
              </a:lnSpc>
            </a:pPr>
            <a:r>
              <a:rPr lang="en-US" sz="2400" dirty="0"/>
              <a:t>https://it.wikipedia.org/wiki/Salt_(crittografia)</a:t>
            </a:r>
            <a:endParaRPr lang="en-US" sz="2400" dirty="0" smtClean="0"/>
          </a:p>
          <a:p>
            <a:pPr>
              <a:lnSpc>
                <a:spcPts val="3600"/>
              </a:lnSpc>
            </a:pPr>
            <a:endParaRPr lang="en-US" sz="2400" dirty="0" smtClean="0"/>
          </a:p>
          <a:p>
            <a:pPr>
              <a:lnSpc>
                <a:spcPts val="3600"/>
              </a:lnSpc>
            </a:pPr>
            <a:r>
              <a:rPr lang="en-US" sz="2400" dirty="0"/>
              <a:t>Password hashes can be verified in place of the real passwords because hashing functions are repeatable: given the same inputs (the password and the salt), the result is always the same.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Modulo 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Werkzeug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TestUnit</a:t>
            </a: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950068"/>
            <a:ext cx="567769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Autenticazione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con Flask-Login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305300"/>
            <a:ext cx="9259592" cy="291505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32649" y="7623470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These properties and methods can be implemented directly in the model class, but as an easier alternative Flask-Login provides a </a:t>
            </a:r>
            <a:r>
              <a:rPr lang="en-US" b="1" dirty="0" err="1"/>
              <a:t>UserMixin</a:t>
            </a:r>
            <a:r>
              <a:rPr lang="en-US" dirty="0"/>
              <a:t> class that has default </a:t>
            </a:r>
            <a:r>
              <a:rPr lang="en-US" dirty="0" smtClean="0"/>
              <a:t>implementations </a:t>
            </a:r>
            <a:r>
              <a:rPr lang="en-US" dirty="0"/>
              <a:t>that are appropriate for most cases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514600" y="2500163"/>
            <a:ext cx="1318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log in to the </a:t>
            </a:r>
            <a:r>
              <a:rPr lang="it-IT" dirty="0" err="1"/>
              <a:t>application</a:t>
            </a:r>
            <a:r>
              <a:rPr lang="it-IT" dirty="0"/>
              <a:t>,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authenticated</a:t>
            </a:r>
            <a:r>
              <a:rPr lang="it-IT" dirty="0"/>
              <a:t> state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recorded</a:t>
            </a:r>
            <a:r>
              <a:rPr lang="it-IT" dirty="0"/>
              <a:t> in the </a:t>
            </a:r>
            <a:r>
              <a:rPr lang="it-IT" dirty="0" err="1"/>
              <a:t>user</a:t>
            </a:r>
            <a:r>
              <a:rPr lang="it-IT" dirty="0"/>
              <a:t> session,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remembered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navigate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pages</a:t>
            </a:r>
            <a:r>
              <a:rPr lang="it-IT" dirty="0"/>
              <a:t>. </a:t>
            </a:r>
            <a:endParaRPr lang="it-IT" dirty="0" smtClean="0"/>
          </a:p>
          <a:p>
            <a:pPr algn="just"/>
            <a:endParaRPr lang="it-IT" dirty="0"/>
          </a:p>
          <a:p>
            <a:pPr algn="just"/>
            <a:r>
              <a:rPr lang="it-IT" dirty="0" err="1" smtClean="0"/>
              <a:t>Flask</a:t>
            </a:r>
            <a:r>
              <a:rPr lang="it-IT" dirty="0" smtClean="0"/>
              <a:t>-Login </a:t>
            </a:r>
            <a:r>
              <a:rPr lang="it-IT" dirty="0" err="1"/>
              <a:t>is</a:t>
            </a:r>
            <a:r>
              <a:rPr lang="it-IT" dirty="0"/>
              <a:t> a small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extremely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extension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specializes</a:t>
            </a:r>
            <a:r>
              <a:rPr lang="it-IT" dirty="0"/>
              <a:t> in </a:t>
            </a:r>
            <a:r>
              <a:rPr lang="it-IT" dirty="0" err="1"/>
              <a:t>managing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 of a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,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tied</a:t>
            </a:r>
            <a:r>
              <a:rPr lang="it-IT" dirty="0"/>
              <a:t> to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authentication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63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LoginForm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,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template, route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Esempio di </a:t>
            </a:r>
            <a:r>
              <a:rPr lang="it-IT" sz="2800" dirty="0" err="1" smtClean="0"/>
              <a:t>Flask</a:t>
            </a:r>
            <a:r>
              <a:rPr lang="it-IT" sz="2800" dirty="0" smtClean="0"/>
              <a:t>-Bootstrap </a:t>
            </a:r>
            <a:r>
              <a:rPr lang="it-IT" sz="2800" dirty="0" err="1"/>
              <a:t>wtf.quick_form</a:t>
            </a:r>
            <a:r>
              <a:rPr lang="it-IT" sz="2800" dirty="0"/>
              <a:t>() 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Testing</a:t>
            </a:r>
            <a:r>
              <a:rPr lang="it-IT" sz="2800" dirty="0" smtClean="0"/>
              <a:t> </a:t>
            </a:r>
            <a:r>
              <a:rPr lang="it-IT" sz="2800" dirty="0" err="1" smtClean="0"/>
              <a:t>logins</a:t>
            </a:r>
            <a:r>
              <a:rPr lang="it-IT" sz="2800" dirty="0" smtClean="0"/>
              <a:t>: </a:t>
            </a: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current_user.is_authenticated</a:t>
            </a:r>
            <a:r>
              <a:rPr lang="it-IT" sz="2800" dirty="0"/>
              <a:t> ?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Proteggere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le “routes”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err="1"/>
              <a:t>login_required</a:t>
            </a:r>
            <a:r>
              <a:rPr lang="it-IT" sz="2800" dirty="0"/>
              <a:t> </a:t>
            </a:r>
            <a:r>
              <a:rPr lang="it-IT" sz="2800" dirty="0" smtClean="0"/>
              <a:t>decorator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14" name="TextBox 6"/>
          <p:cNvSpPr txBox="1"/>
          <p:nvPr/>
        </p:nvSpPr>
        <p:spPr>
          <a:xfrm>
            <a:off x="1828800" y="6393763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Logout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242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676318" y="3682306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Invio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email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666959" y="4731770"/>
            <a:ext cx="131826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err="1"/>
              <a:t>flask_mail</a:t>
            </a:r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Email </a:t>
            </a:r>
            <a:r>
              <a:rPr lang="it-IT" sz="2800" dirty="0" err="1" smtClean="0"/>
              <a:t>templates</a:t>
            </a:r>
            <a:r>
              <a:rPr lang="it-IT" sz="2800" dirty="0" smtClean="0"/>
              <a:t> (text e HTML)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Testare con https://mailtrap.io/</a:t>
            </a:r>
          </a:p>
          <a:p>
            <a:pPr algn="just"/>
            <a:endParaRPr lang="it-IT" dirty="0"/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Nuove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registrazioni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Generazione </a:t>
            </a:r>
            <a:r>
              <a:rPr lang="it-IT" sz="2800" dirty="0" err="1" smtClean="0"/>
              <a:t>token</a:t>
            </a:r>
            <a:r>
              <a:rPr lang="it-IT" sz="2800" dirty="0" smtClean="0"/>
              <a:t> di conferma con </a:t>
            </a:r>
            <a:r>
              <a:rPr lang="it-IT" sz="2800" b="1" dirty="0" err="1" smtClean="0"/>
              <a:t>itsdangerous</a:t>
            </a:r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1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Permessi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e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(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nel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smtClean="0">
                <a:solidFill>
                  <a:srgbClr val="011C5D"/>
                </a:solidFill>
                <a:latin typeface="Montserrat Classic Bold"/>
              </a:rPr>
              <a:t>)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47900"/>
            <a:ext cx="6878010" cy="337232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5740003"/>
            <a:ext cx="960254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7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676318" y="12768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Verifica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ruoli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667000" y="2652563"/>
            <a:ext cx="131826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Can</a:t>
            </a:r>
          </a:p>
          <a:p>
            <a:pPr algn="just"/>
            <a:endParaRPr lang="it-IT" sz="2800" b="1" dirty="0"/>
          </a:p>
          <a:p>
            <a:pPr algn="just"/>
            <a:r>
              <a:rPr lang="it-IT" sz="2800" dirty="0" err="1" smtClean="0"/>
              <a:t>isAdministrator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Permission</a:t>
            </a:r>
            <a:r>
              <a:rPr lang="it-IT" sz="2800" dirty="0" smtClean="0"/>
              <a:t> presente in tutti i </a:t>
            </a:r>
            <a:r>
              <a:rPr lang="it-IT" sz="2800" dirty="0" err="1" smtClean="0"/>
              <a:t>templates</a:t>
            </a:r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r>
              <a:rPr lang="it-IT" sz="2800" dirty="0" smtClean="0"/>
              <a:t>Test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 err="1" smtClean="0"/>
              <a:t>admin_required</a:t>
            </a:r>
            <a:r>
              <a:rPr lang="it-IT" sz="2800" dirty="0" smtClean="0"/>
              <a:t> </a:t>
            </a:r>
            <a:r>
              <a:rPr lang="it-IT" sz="2800" dirty="0"/>
              <a:t>decorator</a:t>
            </a:r>
          </a:p>
          <a:p>
            <a:pPr algn="just"/>
            <a:endParaRPr lang="it-IT" sz="2800" dirty="0" smtClean="0"/>
          </a:p>
          <a:p>
            <a:pPr algn="just"/>
            <a:endParaRPr lang="it-IT" sz="2800" dirty="0"/>
          </a:p>
          <a:p>
            <a:pPr algn="just"/>
            <a:endParaRPr lang="it-IT" sz="2800" dirty="0" smtClean="0"/>
          </a:p>
          <a:p>
            <a:pPr algn="just"/>
            <a:endParaRPr lang="it-IT" sz="2800" b="1" dirty="0" smtClean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076700"/>
            <a:ext cx="4820784" cy="11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3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Profili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(cap 10)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 profile</a:t>
            </a:r>
          </a:p>
          <a:p>
            <a:pPr marL="457200" indent="-457200">
              <a:lnSpc>
                <a:spcPts val="3600"/>
              </a:lnSpc>
              <a:buFontTx/>
              <a:buChar char="-"/>
            </a:pPr>
            <a:r>
              <a:rPr lang="en-US" sz="2800" dirty="0" smtClean="0">
                <a:solidFill>
                  <a:srgbClr val="1546BA"/>
                </a:solidFill>
                <a:latin typeface="Libre Franklin Light"/>
              </a:rPr>
              <a:t>Avatar Utente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smtClean="0">
                <a:solidFill>
                  <a:srgbClr val="1546BA"/>
                </a:solidFill>
                <a:latin typeface="Libre Franklin Light"/>
              </a:rPr>
              <a:t>Blog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(cap 11)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814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8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Ruoli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profili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permessi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Avatars (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gravatar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Blog (blueprint)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Post 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Commenti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</a:rPr>
              <a:t>8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 smtClean="0"/>
              <a:t>• moment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markdown </a:t>
            </a:r>
            <a:r>
              <a:rPr lang="en-US" dirty="0"/>
              <a:t>/ bleach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 smtClean="0"/>
              <a:t>pagedown</a:t>
            </a:r>
            <a:r>
              <a:rPr lang="en-US" dirty="0" smtClean="0"/>
              <a:t> e flask-</a:t>
            </a:r>
            <a:r>
              <a:rPr lang="en-US" dirty="0" err="1" smtClean="0"/>
              <a:t>pagedown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faker</a:t>
            </a:r>
            <a:endParaRPr lang="en-US" dirty="0"/>
          </a:p>
          <a:p>
            <a:pPr>
              <a:lnSpc>
                <a:spcPts val="4800"/>
              </a:lnSpc>
            </a:pP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10 – 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9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1239467" y="8643441"/>
            <a:ext cx="6385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https://github.com/OmkarPathak/A-Simple-Note-Taking-Web-App</a:t>
            </a:r>
          </a:p>
        </p:txBody>
      </p:sp>
    </p:spTree>
    <p:extLst>
      <p:ext uri="{BB962C8B-B14F-4D97-AF65-F5344CB8AC3E}">
        <p14:creationId xmlns:p14="http://schemas.microsoft.com/office/powerpoint/2010/main" val="781308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moment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Codice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includere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Esempio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: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/User.html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it-IT" sz="2400" dirty="0"/>
              <a:t>moment(</a:t>
            </a:r>
            <a:r>
              <a:rPr lang="it-IT" sz="2400" dirty="0" err="1"/>
              <a:t>user.member_since</a:t>
            </a:r>
            <a:r>
              <a:rPr lang="it-IT" sz="2400" dirty="0"/>
              <a:t>).format("DD/MM/YYYY</a:t>
            </a:r>
            <a:r>
              <a:rPr lang="it-IT" sz="2400" dirty="0" smtClean="0"/>
              <a:t>")</a:t>
            </a:r>
            <a:br>
              <a:rPr lang="it-IT" sz="2400" dirty="0" smtClean="0"/>
            </a:br>
            <a:r>
              <a:rPr lang="it-IT" sz="2400" dirty="0"/>
              <a:t>moment(</a:t>
            </a:r>
            <a:r>
              <a:rPr lang="it-IT" sz="2400" dirty="0" err="1"/>
              <a:t>user.last_seen</a:t>
            </a:r>
            <a:r>
              <a:rPr lang="it-IT" sz="2400" dirty="0"/>
              <a:t>).</a:t>
            </a:r>
            <a:r>
              <a:rPr lang="it-IT" sz="2400" dirty="0" err="1"/>
              <a:t>fromNow</a:t>
            </a:r>
            <a:r>
              <a:rPr lang="it-IT" sz="2400" dirty="0" smtClean="0"/>
              <a:t>()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Localizzazione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10200" y="2066264"/>
            <a:ext cx="9296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Visualizzazione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“da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quanto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tempo”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3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. 38 e Cap. 10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. 140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734" y="2618585"/>
            <a:ext cx="6425327" cy="173483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53" y="7048500"/>
            <a:ext cx="3528732" cy="160933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871" y="4596276"/>
            <a:ext cx="5315929" cy="48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6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2" y="106761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(gr)avatar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2966958"/>
            <a:ext cx="14319574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del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servizio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offerto</a:t>
            </a:r>
            <a:r>
              <a:rPr lang="en-US" sz="2400" spc="48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da </a:t>
            </a:r>
            <a:r>
              <a:rPr lang="en-US" sz="2400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https://en.gravatar.com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/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che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espone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l’avatar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da URL con MD5 hash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dell’email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(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es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. </a:t>
            </a:r>
            <a:r>
              <a:rPr lang="it-IT" sz="2400" dirty="0"/>
              <a:t>https://</a:t>
            </a:r>
            <a:r>
              <a:rPr lang="it-IT" sz="2400" dirty="0" smtClean="0"/>
              <a:t>secure.gravatar.com/avatar/d4c74594d841139328695756648b6bd6)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: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modello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Utente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00" y="1993592"/>
            <a:ext cx="525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Visualizzazione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avatars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32470" y="9264811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10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. 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146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25" y="4736607"/>
            <a:ext cx="9735458" cy="3497456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899" y="7353300"/>
            <a:ext cx="8759733" cy="29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8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markdown (rich text)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Codice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da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includere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Esempio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front-end: main/index.html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back-end (bleach e markdown),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. 164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90800" y="2066264"/>
            <a:ext cx="12115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Moduli: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flask_pagedown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/ bleach e markdown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875423"/>
            <a:ext cx="4791744" cy="2000529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10744200" y="754907"/>
            <a:ext cx="9296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E’ un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linguaggio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!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436237"/>
            <a:ext cx="8025824" cy="152092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2804" y="1885260"/>
            <a:ext cx="3330215" cy="1128512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5105400" y="8877300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11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3969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Paginazione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/1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Main/Index.html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Paginazione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dei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post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Blog/Post.html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Paginazione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dei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commenti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10200" y="2066264"/>
            <a:ext cx="9296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Grazie a paginate() di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SQLAlchemy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667000" y="9012773"/>
            <a:ext cx="1142345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11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”, da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. 155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8077200" y="3125533"/>
            <a:ext cx="805667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ts val="4800"/>
              </a:lnSpc>
            </a:pPr>
            <a:r>
              <a:rPr lang="en-US" sz="2400" b="1" spc="48" dirty="0" smtClean="0">
                <a:solidFill>
                  <a:srgbClr val="1546BA"/>
                </a:solidFill>
                <a:latin typeface="Libre Franklin Light"/>
              </a:rPr>
              <a:t>UTILIZZO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Definizione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numero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elementi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pagina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(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)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.paginate()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Classe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Pagination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53698"/>
            <a:ext cx="11060068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8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679819" y="1085517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Paginazione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/2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Main/Index.html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Paginazione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dei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post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Blog/Post.html</a:t>
            </a:r>
          </a:p>
          <a:p>
            <a:pPr marL="975360" lvl="2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Paginazione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dei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commenti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667000" y="9012773"/>
            <a:ext cx="1142345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11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”, da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. 155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638800" y="1995617"/>
            <a:ext cx="8056673" cy="1152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ctr">
              <a:lnSpc>
                <a:spcPts val="4800"/>
              </a:lnSpc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Classe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Pagination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 algn="ctr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40" y="3093880"/>
            <a:ext cx="6058746" cy="462979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713373"/>
            <a:ext cx="9364382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0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955368" y="32293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Paginazione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/3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667000" y="9466262"/>
            <a:ext cx="1142345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11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”, da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pag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. 159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638798" y="811319"/>
            <a:ext cx="805667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ctr">
              <a:lnSpc>
                <a:spcPts val="4800"/>
              </a:lnSpc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Widget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riusabile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per la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paginazione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: </a:t>
            </a:r>
            <a:r>
              <a:rPr lang="it-IT" sz="2400" dirty="0" smtClean="0"/>
              <a:t>_</a:t>
            </a:r>
            <a:r>
              <a:rPr lang="it-IT" sz="2400" dirty="0"/>
              <a:t>macros.html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 algn="ctr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566763"/>
            <a:ext cx="11186597" cy="79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91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faker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1477677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Utilizzo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in 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fake_data.py 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per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creare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e post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fittizi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259080" lvl="1">
              <a:lnSpc>
                <a:spcPts val="4800"/>
              </a:lnSpc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10200" y="2066264"/>
            <a:ext cx="9296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Articoli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“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fittizi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” per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verificare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la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paginazione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Cap. 11 </a:t>
            </a:r>
            <a:r>
              <a:rPr lang="en-US" sz="3200" spc="64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3200" spc="64" dirty="0" smtClean="0">
                <a:solidFill>
                  <a:srgbClr val="1546BA"/>
                </a:solidFill>
                <a:latin typeface="Libre Franklin Light"/>
              </a:rPr>
              <a:t> “Flask Web Development”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9904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1651</Words>
  <Application>Microsoft Office PowerPoint</Application>
  <PresentationFormat>Personalizzato</PresentationFormat>
  <Paragraphs>440</Paragraphs>
  <Slides>43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5" baseType="lpstr">
      <vt:lpstr>Libre Franklin Bold</vt:lpstr>
      <vt:lpstr>Libre Franklin Light Italics</vt:lpstr>
      <vt:lpstr>Calibri</vt:lpstr>
      <vt:lpstr>Montserrat Classic</vt:lpstr>
      <vt:lpstr>Libre Franklin Light</vt:lpstr>
      <vt:lpstr>Aileron Heavy</vt:lpstr>
      <vt:lpstr>Aileron Regular</vt:lpstr>
      <vt:lpstr>Montserrat Classic Bold</vt:lpstr>
      <vt:lpstr>Libre Franklin Light Bold Italics</vt:lpstr>
      <vt:lpstr>Arial</vt:lpstr>
      <vt:lpstr>Libre Franklin Light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63</cp:revision>
  <cp:lastPrinted>2020-11-23T17:32:36Z</cp:lastPrinted>
  <dcterms:created xsi:type="dcterms:W3CDTF">2006-08-16T00:00:00Z</dcterms:created>
  <dcterms:modified xsi:type="dcterms:W3CDTF">2020-11-28T08:49:32Z</dcterms:modified>
  <dc:identifier>DAEKUufQKP4</dc:identifier>
</cp:coreProperties>
</file>